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274" r:id="rId3"/>
    <p:sldId id="276" r:id="rId4"/>
    <p:sldId id="399" r:id="rId5"/>
    <p:sldId id="353" r:id="rId6"/>
    <p:sldId id="413" r:id="rId7"/>
    <p:sldId id="402" r:id="rId8"/>
    <p:sldId id="448" r:id="rId9"/>
    <p:sldId id="415" r:id="rId10"/>
    <p:sldId id="469" r:id="rId11"/>
    <p:sldId id="472" r:id="rId12"/>
    <p:sldId id="421" r:id="rId13"/>
    <p:sldId id="449" r:id="rId14"/>
    <p:sldId id="426" r:id="rId15"/>
    <p:sldId id="419" r:id="rId16"/>
    <p:sldId id="420" r:id="rId17"/>
    <p:sldId id="429" r:id="rId18"/>
    <p:sldId id="456" r:id="rId19"/>
    <p:sldId id="432" r:id="rId20"/>
    <p:sldId id="431" r:id="rId21"/>
    <p:sldId id="450" r:id="rId22"/>
    <p:sldId id="451" r:id="rId23"/>
    <p:sldId id="452" r:id="rId24"/>
    <p:sldId id="434" r:id="rId25"/>
    <p:sldId id="433" r:id="rId26"/>
    <p:sldId id="454" r:id="rId27"/>
    <p:sldId id="445" r:id="rId28"/>
    <p:sldId id="446" r:id="rId29"/>
    <p:sldId id="453" r:id="rId30"/>
    <p:sldId id="457" r:id="rId31"/>
    <p:sldId id="458" r:id="rId32"/>
    <p:sldId id="481" r:id="rId33"/>
    <p:sldId id="474" r:id="rId34"/>
    <p:sldId id="475" r:id="rId35"/>
    <p:sldId id="476" r:id="rId36"/>
    <p:sldId id="482" r:id="rId37"/>
    <p:sldId id="477" r:id="rId38"/>
    <p:sldId id="478" r:id="rId39"/>
    <p:sldId id="479" r:id="rId40"/>
    <p:sldId id="480" r:id="rId41"/>
    <p:sldId id="349" r:id="rId42"/>
    <p:sldId id="470" r:id="rId43"/>
    <p:sldId id="352" r:id="rId44"/>
    <p:sldId id="471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399"/>
          </p14:sldIdLst>
        </p14:section>
        <p14:section name="HTML Intro" id="{BC4A3995-4CED-4320-A673-95328C9C809D}">
          <p14:sldIdLst>
            <p14:sldId id="353"/>
            <p14:sldId id="413"/>
            <p14:sldId id="402"/>
            <p14:sldId id="448"/>
            <p14:sldId id="415"/>
            <p14:sldId id="469"/>
            <p14:sldId id="472"/>
          </p14:sldIdLst>
        </p14:section>
        <p14:section name="HTML Terminology" id="{F5397C80-5FD6-47CA-8838-54B0AF7990C5}">
          <p14:sldIdLst>
            <p14:sldId id="421"/>
            <p14:sldId id="449"/>
          </p14:sldIdLst>
        </p14:section>
        <p14:section name="HTML Common Elements" id="{BFD62EAB-EBC4-46E6-BF3A-B6405D65D1D4}">
          <p14:sldIdLst>
            <p14:sldId id="426"/>
            <p14:sldId id="419"/>
            <p14:sldId id="420"/>
            <p14:sldId id="429"/>
            <p14:sldId id="456"/>
            <p14:sldId id="432"/>
            <p14:sldId id="431"/>
            <p14:sldId id="450"/>
            <p14:sldId id="451"/>
            <p14:sldId id="452"/>
          </p14:sldIdLst>
        </p14:section>
        <p14:section name="Cascading Style Sheets (CSS)" id="{84CBBF0C-5151-4EE2-A50C-C3A4B329FB88}">
          <p14:sldIdLst>
            <p14:sldId id="434"/>
            <p14:sldId id="433"/>
            <p14:sldId id="454"/>
            <p14:sldId id="445"/>
            <p14:sldId id="446"/>
            <p14:sldId id="453"/>
            <p14:sldId id="457"/>
            <p14:sldId id="458"/>
          </p14:sldIdLst>
        </p14:section>
        <p14:section name="Inline and Block Elements" id="{CABFBB6D-12AE-435F-BCD4-3B140F81C8A1}">
          <p14:sldIdLst>
            <p14:sldId id="481"/>
            <p14:sldId id="474"/>
            <p14:sldId id="475"/>
            <p14:sldId id="476"/>
            <p14:sldId id="482"/>
            <p14:sldId id="477"/>
            <p14:sldId id="478"/>
            <p14:sldId id="479"/>
            <p14:sldId id="480"/>
          </p14:sldIdLst>
        </p14:section>
        <p14:section name="Conclusion" id="{10E03AB1-9AA8-4E86-9A64-D741901E50A2}">
          <p14:sldIdLst>
            <p14:sldId id="349"/>
            <p14:sldId id="470"/>
            <p14:sldId id="352"/>
            <p14:sldId id="4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3CD60"/>
    <a:srgbClr val="B0761F"/>
    <a:srgbClr val="F0A22E"/>
    <a:srgbClr val="F3BE60"/>
    <a:srgbClr val="FFA72A"/>
    <a:srgbClr val="EAEAEA"/>
    <a:srgbClr val="FDFFFF"/>
    <a:srgbClr val="FFF0D9"/>
    <a:srgbClr val="F0F5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36" autoAdjust="0"/>
    <p:restoredTop sz="94485" autoAdjust="0"/>
  </p:normalViewPr>
  <p:slideViewPr>
    <p:cSldViewPr>
      <p:cViewPr varScale="1">
        <p:scale>
          <a:sx n="79" d="100"/>
          <a:sy n="79" d="100"/>
        </p:scale>
        <p:origin x="667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25-Jan-17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25-Jan-17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16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08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48490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75458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431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25-Jan-17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106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25-Jan-17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anon/pen/bgrjQr?editors=1000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91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91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91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judge.softuni.bg/Contests/Practice/Index/39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71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web-fundamentals-html5" TargetMode="External"/><Relationship Id="rId21" Type="http://schemas.openxmlformats.org/officeDocument/2006/relationships/image" Target="../media/image75.png"/><Relationship Id="rId7" Type="http://schemas.openxmlformats.org/officeDocument/2006/relationships/image" Target="../media/image68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70.png"/><Relationship Id="rId5" Type="http://schemas.openxmlformats.org/officeDocument/2006/relationships/image" Target="../media/image67.png"/><Relationship Id="rId15" Type="http://schemas.openxmlformats.org/officeDocument/2006/relationships/image" Target="../media/image72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7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69.png"/><Relationship Id="rId14" Type="http://schemas.openxmlformats.org/officeDocument/2006/relationships/hyperlink" Target="http://www.infragistics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6.png"/><Relationship Id="rId12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8.png"/><Relationship Id="rId4" Type="http://schemas.openxmlformats.org/officeDocument/2006/relationships/hyperlink" Target="softuni.org" TargetMode="External"/><Relationship Id="rId9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91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jpeg"/><Relationship Id="rId2" Type="http://schemas.openxmlformats.org/officeDocument/2006/relationships/hyperlink" Target="https://jetbrains.com/websto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www.visualstudio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85354"/>
            <a:ext cx="7910299" cy="1220125"/>
          </a:xfrm>
        </p:spPr>
        <p:txBody>
          <a:bodyPr/>
          <a:lstStyle/>
          <a:p>
            <a:r>
              <a:rPr lang="en-US" dirty="0"/>
              <a:t>HTML and CSS Overview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057392"/>
            <a:ext cx="7910299" cy="685808"/>
          </a:xfrm>
        </p:spPr>
        <p:txBody>
          <a:bodyPr>
            <a:normAutofit/>
          </a:bodyPr>
          <a:lstStyle/>
          <a:p>
            <a:r>
              <a:rPr lang="en-US" dirty="0"/>
              <a:t>HTML Basic Tags, CSS Introduction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882841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9" name="TextBox 28"/>
          <p:cNvSpPr txBox="1"/>
          <p:nvPr/>
        </p:nvSpPr>
        <p:spPr>
          <a:xfrm rot="1257563">
            <a:off x="5030542" y="3752527"/>
            <a:ext cx="151657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HTML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&amp; CSS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8163" y="3429000"/>
            <a:ext cx="4800249" cy="2772443"/>
          </a:xfrm>
          <a:prstGeom prst="roundRect">
            <a:avLst>
              <a:gd name="adj" fmla="val 1580"/>
            </a:avLst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Zen Coding (Emmet)</a:t>
            </a:r>
            <a:r>
              <a:rPr lang="bg-BG" dirty="0"/>
              <a:t> </a:t>
            </a:r>
            <a:r>
              <a:rPr lang="en-US" dirty="0"/>
              <a:t>for</a:t>
            </a:r>
            <a:r>
              <a:rPr lang="bg-BG" dirty="0"/>
              <a:t> </a:t>
            </a:r>
            <a:r>
              <a:rPr lang="en-US" dirty="0"/>
              <a:t>Fast HTML Coding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08012" y="1295400"/>
            <a:ext cx="4800600" cy="595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4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ul&gt;li.red*6</a:t>
            </a:r>
            <a:endParaRPr lang="en-US" sz="34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08012" y="2652399"/>
            <a:ext cx="4800600" cy="35198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rrow: Down 7"/>
          <p:cNvSpPr/>
          <p:nvPr/>
        </p:nvSpPr>
        <p:spPr>
          <a:xfrm>
            <a:off x="2817812" y="2070997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5865812" y="1295400"/>
            <a:ext cx="5700600" cy="9344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div#page&gt;div.logo+ul#menu&gt;li*3&gt;a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5865812" y="2652399"/>
            <a:ext cx="5700600" cy="35198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id="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page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logo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id="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menu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&gt;&lt;a href=""&gt;&lt;/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&gt;&lt;a href=""&gt;&lt;/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&gt;&lt;a href=""&gt;&lt;/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rrow: Down 10"/>
          <p:cNvSpPr/>
          <p:nvPr/>
        </p:nvSpPr>
        <p:spPr>
          <a:xfrm>
            <a:off x="8525612" y="2070997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90245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59997" y="1389200"/>
            <a:ext cx="9668832" cy="820600"/>
          </a:xfrm>
        </p:spPr>
        <p:txBody>
          <a:bodyPr/>
          <a:lstStyle/>
          <a:p>
            <a:r>
              <a:rPr lang="en-US" dirty="0"/>
              <a:t>HTML Terminology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59997" y="2328966"/>
            <a:ext cx="9668832" cy="719034"/>
          </a:xfrm>
        </p:spPr>
        <p:txBody>
          <a:bodyPr/>
          <a:lstStyle/>
          <a:p>
            <a:r>
              <a:rPr lang="en-US" dirty="0"/>
              <a:t>Tags, Attributes and Elements</a:t>
            </a:r>
          </a:p>
        </p:txBody>
      </p:sp>
      <p:pic>
        <p:nvPicPr>
          <p:cNvPr id="1030" name="Picture 6" descr="http://nayleon.com/wp-content/uploads/2011/06/earth-air-fire-water-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640" y="3548794"/>
            <a:ext cx="4402572" cy="2394806"/>
          </a:xfrm>
          <a:prstGeom prst="roundRect">
            <a:avLst>
              <a:gd name="adj" fmla="val 6212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29.media.tumblr.com/tumblr_lyme6pW4wA1r3pofqo1_1280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327" y="3548794"/>
            <a:ext cx="4790885" cy="2394806"/>
          </a:xfrm>
          <a:prstGeom prst="roundRect">
            <a:avLst>
              <a:gd name="adj" fmla="val 6212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htm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4589">
            <a:off x="9711280" y="2909583"/>
            <a:ext cx="1861637" cy="186163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Резултат с изображение за tag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043">
            <a:off x="581940" y="2757051"/>
            <a:ext cx="1662546" cy="16625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16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90440" y="4552809"/>
            <a:ext cx="4732572" cy="10633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Tags, Attributes and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79609" y="2003802"/>
            <a:ext cx="986765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href="http://softuni.bg"&gt;SoftUni&lt;/a&gt;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68496" y="3962195"/>
            <a:ext cx="9878916" cy="22136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&lt;img src="books.png" /&gt;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&lt;span&gt;Books&lt;/span&gt;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685212" y="2867716"/>
            <a:ext cx="2590800" cy="713479"/>
          </a:xfrm>
          <a:prstGeom prst="wedgeRoundRectCallout">
            <a:avLst>
              <a:gd name="adj1" fmla="val -67935"/>
              <a:gd name="adj2" fmla="val -645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 element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433156" y="3615105"/>
            <a:ext cx="2212340" cy="593459"/>
          </a:xfrm>
          <a:prstGeom prst="wedgeRoundRectCallout">
            <a:avLst>
              <a:gd name="adj1" fmla="val -70914"/>
              <a:gd name="adj2" fmla="val 545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Opening tag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111499" y="5831615"/>
            <a:ext cx="2092960" cy="569185"/>
          </a:xfrm>
          <a:prstGeom prst="wedgeRoundRectCallout">
            <a:avLst>
              <a:gd name="adj1" fmla="val -72826"/>
              <a:gd name="adj2" fmla="val -416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Closing tag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744956" y="4814473"/>
            <a:ext cx="2514600" cy="1017142"/>
          </a:xfrm>
          <a:prstGeom prst="wedgeRoundRectCallout">
            <a:avLst>
              <a:gd name="adj1" fmla="val -73139"/>
              <a:gd name="adj2" fmla="val -209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 body (content)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2199007" y="2795512"/>
            <a:ext cx="1958972" cy="975372"/>
          </a:xfrm>
          <a:prstGeom prst="wedgeRoundRectCallout">
            <a:avLst>
              <a:gd name="adj1" fmla="val 32518"/>
              <a:gd name="adj2" fmla="val 8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Attribute (CSS class)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370012" y="1176358"/>
            <a:ext cx="2212340" cy="630196"/>
          </a:xfrm>
          <a:prstGeom prst="wedgeRoundRectCallout">
            <a:avLst>
              <a:gd name="adj1" fmla="val -18084"/>
              <a:gd name="adj2" fmla="val 868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 ID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3985259" y="1170086"/>
            <a:ext cx="3480753" cy="630196"/>
          </a:xfrm>
          <a:prstGeom prst="wedgeRoundRectCallout">
            <a:avLst>
              <a:gd name="adj1" fmla="val -29962"/>
              <a:gd name="adj2" fmla="val 975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Attribute: key=value</a:t>
            </a:r>
          </a:p>
        </p:txBody>
      </p:sp>
    </p:spTree>
    <p:extLst>
      <p:ext uri="{BB962C8B-B14F-4D97-AF65-F5344CB8AC3E}">
        <p14:creationId xmlns:p14="http://schemas.microsoft.com/office/powerpoint/2010/main" val="253861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8" grpId="0" animBg="1"/>
      <p:bldP spid="9" grpId="0" animBg="1"/>
      <p:bldP spid="11" grpId="0" animBg="1"/>
      <p:bldP spid="10" grpId="0" animBg="1"/>
      <p:bldP spid="14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/>
              <a:t>HTML Common Elements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61168"/>
            <a:ext cx="8938472" cy="719034"/>
          </a:xfrm>
        </p:spPr>
        <p:txBody>
          <a:bodyPr/>
          <a:lstStyle/>
          <a:p>
            <a:r>
              <a:rPr lang="en-US" dirty="0"/>
              <a:t>Used in 90% of All Internet Sites</a:t>
            </a:r>
          </a:p>
        </p:txBody>
      </p:sp>
      <p:sp>
        <p:nvSpPr>
          <p:cNvPr id="4" name="TextBox 3"/>
          <p:cNvSpPr txBox="1"/>
          <p:nvPr/>
        </p:nvSpPr>
        <p:spPr>
          <a:xfrm rot="1008642">
            <a:off x="3113442" y="1616400"/>
            <a:ext cx="99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0000"/>
                </a:solidFill>
              </a:rPr>
              <a:t>&lt;div&gt;</a:t>
            </a:r>
          </a:p>
        </p:txBody>
      </p:sp>
      <p:sp>
        <p:nvSpPr>
          <p:cNvPr id="5" name="TextBox 4"/>
          <p:cNvSpPr txBox="1"/>
          <p:nvPr/>
        </p:nvSpPr>
        <p:spPr>
          <a:xfrm rot="20516259">
            <a:off x="5231696" y="3773167"/>
            <a:ext cx="1369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92D050"/>
                </a:solidFill>
              </a:rPr>
              <a:t>&lt;script&gt;</a:t>
            </a:r>
          </a:p>
        </p:txBody>
      </p:sp>
      <p:sp>
        <p:nvSpPr>
          <p:cNvPr id="6" name="TextBox 5"/>
          <p:cNvSpPr txBox="1"/>
          <p:nvPr/>
        </p:nvSpPr>
        <p:spPr>
          <a:xfrm rot="699201">
            <a:off x="2982913" y="3561264"/>
            <a:ext cx="155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F0"/>
                </a:solidFill>
              </a:rPr>
              <a:t>&lt;button&gt;</a:t>
            </a:r>
          </a:p>
        </p:txBody>
      </p:sp>
      <p:sp>
        <p:nvSpPr>
          <p:cNvPr id="7" name="TextBox 6"/>
          <p:cNvSpPr txBox="1"/>
          <p:nvPr/>
        </p:nvSpPr>
        <p:spPr>
          <a:xfrm rot="21098724">
            <a:off x="8324942" y="2937142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3399"/>
                </a:solidFill>
              </a:rPr>
              <a:t>&lt;a&gt;</a:t>
            </a:r>
          </a:p>
        </p:txBody>
      </p:sp>
      <p:sp>
        <p:nvSpPr>
          <p:cNvPr id="8" name="TextBox 7"/>
          <p:cNvSpPr txBox="1"/>
          <p:nvPr/>
        </p:nvSpPr>
        <p:spPr>
          <a:xfrm rot="20856118">
            <a:off x="2518812" y="2744483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50"/>
                </a:solidFill>
              </a:rPr>
              <a:t>&lt;span&gt;</a:t>
            </a:r>
          </a:p>
        </p:txBody>
      </p:sp>
      <p:sp>
        <p:nvSpPr>
          <p:cNvPr id="9" name="TextBox 8"/>
          <p:cNvSpPr txBox="1"/>
          <p:nvPr/>
        </p:nvSpPr>
        <p:spPr>
          <a:xfrm rot="630690">
            <a:off x="8609258" y="2103720"/>
            <a:ext cx="720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FF00"/>
                </a:solidFill>
              </a:rPr>
              <a:t>&lt;li&gt;</a:t>
            </a:r>
          </a:p>
        </p:txBody>
      </p:sp>
      <p:sp>
        <p:nvSpPr>
          <p:cNvPr id="10" name="TextBox 9"/>
          <p:cNvSpPr txBox="1"/>
          <p:nvPr/>
        </p:nvSpPr>
        <p:spPr>
          <a:xfrm rot="20050254">
            <a:off x="7046869" y="2439908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/>
              <a:t>&lt;ul&gt;</a:t>
            </a:r>
          </a:p>
        </p:txBody>
      </p:sp>
      <p:sp>
        <p:nvSpPr>
          <p:cNvPr id="11" name="TextBox 10"/>
          <p:cNvSpPr txBox="1"/>
          <p:nvPr/>
        </p:nvSpPr>
        <p:spPr>
          <a:xfrm rot="21240044">
            <a:off x="6577356" y="1295624"/>
            <a:ext cx="161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7030A0"/>
                </a:solidFill>
              </a:rPr>
              <a:t>&lt;section&gt;</a:t>
            </a:r>
          </a:p>
        </p:txBody>
      </p:sp>
      <p:sp>
        <p:nvSpPr>
          <p:cNvPr id="12" name="TextBox 11"/>
          <p:cNvSpPr txBox="1"/>
          <p:nvPr/>
        </p:nvSpPr>
        <p:spPr>
          <a:xfrm rot="21110687">
            <a:off x="5048342" y="127385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accent1">
                    <a:lumMod val="75000"/>
                  </a:schemeClr>
                </a:solidFill>
              </a:rPr>
              <a:t>&lt;h1&gt;</a:t>
            </a:r>
          </a:p>
        </p:txBody>
      </p:sp>
      <p:sp>
        <p:nvSpPr>
          <p:cNvPr id="13" name="TextBox 12"/>
          <p:cNvSpPr txBox="1"/>
          <p:nvPr/>
        </p:nvSpPr>
        <p:spPr>
          <a:xfrm rot="255400">
            <a:off x="7375907" y="3761417"/>
            <a:ext cx="1485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ADA485"/>
                </a:solidFill>
              </a:rPr>
              <a:t>&lt;strong&gt;</a:t>
            </a:r>
          </a:p>
        </p:txBody>
      </p:sp>
      <p:sp>
        <p:nvSpPr>
          <p:cNvPr id="14" name="TextBox 13"/>
          <p:cNvSpPr txBox="1"/>
          <p:nvPr/>
        </p:nvSpPr>
        <p:spPr>
          <a:xfrm rot="826208">
            <a:off x="5320042" y="2899286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1">
                    <a:lumMod val="75000"/>
                  </a:schemeClr>
                </a:solidFill>
              </a:rPr>
              <a:t>&lt;input&gt;</a:t>
            </a:r>
          </a:p>
        </p:txBody>
      </p:sp>
      <p:sp>
        <p:nvSpPr>
          <p:cNvPr id="15" name="TextBox 14"/>
          <p:cNvSpPr txBox="1"/>
          <p:nvPr/>
        </p:nvSpPr>
        <p:spPr>
          <a:xfrm rot="161718">
            <a:off x="4419002" y="2139620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70C0"/>
                </a:solidFill>
              </a:rPr>
              <a:t>&lt;img&gt;</a:t>
            </a:r>
          </a:p>
        </p:txBody>
      </p:sp>
    </p:spTree>
    <p:extLst>
      <p:ext uri="{BB962C8B-B14F-4D97-AF65-F5344CB8AC3E}">
        <p14:creationId xmlns:p14="http://schemas.microsoft.com/office/powerpoint/2010/main" val="198982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Headings: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dirty="0"/>
              <a:t>to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&lt;h6&gt;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Paragraphs: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&lt;p&gt;&lt;/p&gt;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Headings and Paragraphs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0412" y="1747379"/>
            <a:ext cx="10515598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1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2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3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 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4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&lt;/h4&gt;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760412" y="4412231"/>
            <a:ext cx="1051559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6620478" y="4842086"/>
            <a:ext cx="1912334" cy="652770"/>
          </a:xfrm>
          <a:prstGeom prst="wedgeRoundRectCallout">
            <a:avLst>
              <a:gd name="adj1" fmla="val -74644"/>
              <a:gd name="adj2" fmla="val 56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Comment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63" y="193460"/>
            <a:ext cx="4009137" cy="1863939"/>
          </a:xfrm>
          <a:prstGeom prst="roundRect">
            <a:avLst>
              <a:gd name="adj" fmla="val 129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602" y="3886200"/>
            <a:ext cx="2340810" cy="2381591"/>
          </a:xfrm>
          <a:prstGeom prst="roundRect">
            <a:avLst>
              <a:gd name="adj" fmla="val 1296"/>
            </a:avLst>
          </a:prstGeom>
        </p:spPr>
      </p:pic>
    </p:spTree>
    <p:extLst>
      <p:ext uri="{BB962C8B-B14F-4D97-AF65-F5344CB8AC3E}">
        <p14:creationId xmlns:p14="http://schemas.microsoft.com/office/powerpoint/2010/main" val="34584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External hyperlink</a:t>
            </a:r>
          </a:p>
          <a:p>
            <a:endParaRPr lang="en-ZA" dirty="0"/>
          </a:p>
          <a:p>
            <a:r>
              <a:rPr lang="en-ZA" dirty="0"/>
              <a:t>Local hyperlink</a:t>
            </a:r>
          </a:p>
          <a:p>
            <a:endParaRPr lang="en-ZA" dirty="0"/>
          </a:p>
          <a:p>
            <a:endParaRPr lang="en-ZA" dirty="0"/>
          </a:p>
          <a:p>
            <a:pPr>
              <a:spcBef>
                <a:spcPts val="1800"/>
              </a:spcBef>
            </a:pPr>
            <a:r>
              <a:rPr lang="en-ZA" dirty="0"/>
              <a:t>Relative hyperlink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7884" y="1844444"/>
            <a:ext cx="1090852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7884" y="3255286"/>
            <a:ext cx="10867748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See the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#exercises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_blank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"&gt;exercises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7884" y="5562600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../2.%20HTML5-Overview.pptx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presentation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606" y="1254386"/>
            <a:ext cx="2295525" cy="866775"/>
          </a:xfrm>
          <a:prstGeom prst="roundRect">
            <a:avLst>
              <a:gd name="adj" fmla="val 4541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615" y="2467307"/>
            <a:ext cx="2680686" cy="739868"/>
          </a:xfrm>
          <a:prstGeom prst="roundRect">
            <a:avLst>
              <a:gd name="adj" fmla="val 4541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678" y="3503136"/>
            <a:ext cx="2924175" cy="590550"/>
          </a:xfrm>
          <a:prstGeom prst="roundRect">
            <a:avLst>
              <a:gd name="adj" fmla="val 4541"/>
            </a:avLst>
          </a:prstGeom>
        </p:spPr>
      </p:pic>
      <p:sp>
        <p:nvSpPr>
          <p:cNvPr id="11" name="Curved Right Arrow 10"/>
          <p:cNvSpPr/>
          <p:nvPr/>
        </p:nvSpPr>
        <p:spPr>
          <a:xfrm flipV="1">
            <a:off x="7952700" y="2796451"/>
            <a:ext cx="457199" cy="101322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358" y="4888706"/>
            <a:ext cx="2133600" cy="561975"/>
          </a:xfrm>
          <a:prstGeom prst="roundRect">
            <a:avLst>
              <a:gd name="adj" fmla="val 4541"/>
            </a:avLst>
          </a:prstGeom>
        </p:spPr>
      </p:pic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418012" y="1066800"/>
            <a:ext cx="2819400" cy="674379"/>
          </a:xfrm>
          <a:prstGeom prst="wedgeRoundRectCallout">
            <a:avLst>
              <a:gd name="adj1" fmla="val -67689"/>
              <a:gd name="adj2" fmla="val 661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Specify the URL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5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Embedded image (Data URI)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710560"/>
            <a:ext cx="10515598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369" y="1613421"/>
            <a:ext cx="3298043" cy="2892506"/>
          </a:xfrm>
          <a:prstGeom prst="roundRect">
            <a:avLst>
              <a:gd name="adj" fmla="val 1144"/>
            </a:avLst>
          </a:prstGeom>
        </p:spPr>
      </p:pic>
      <p:sp>
        <p:nvSpPr>
          <p:cNvPr id="12" name="Text Placeholder 5">
            <a:hlinkClick r:id="rId3"/>
          </p:cNvPr>
          <p:cNvSpPr txBox="1">
            <a:spLocks/>
          </p:cNvSpPr>
          <p:nvPr/>
        </p:nvSpPr>
        <p:spPr>
          <a:xfrm>
            <a:off x="836612" y="5307420"/>
            <a:ext cx="10515598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data:image/gif;base64,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R0lGODlhEAAOAL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012" y="4044050"/>
            <a:ext cx="950769" cy="871538"/>
          </a:xfrm>
          <a:prstGeom prst="roundRect">
            <a:avLst>
              <a:gd name="adj" fmla="val 3376"/>
            </a:avLst>
          </a:prstGeom>
        </p:spPr>
      </p:pic>
    </p:spTree>
    <p:extLst>
      <p:ext uri="{BB962C8B-B14F-4D97-AF65-F5344CB8AC3E}">
        <p14:creationId xmlns:p14="http://schemas.microsoft.com/office/powerpoint/2010/main" val="330233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8277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You are given 4 image files:</a:t>
            </a:r>
          </a:p>
          <a:p>
            <a:pPr lvl="1"/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apple.png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banana.png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kiwi.png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organge.png</a:t>
            </a:r>
          </a:p>
          <a:p>
            <a:pPr>
              <a:spcBef>
                <a:spcPts val="1800"/>
              </a:spcBef>
            </a:pPr>
            <a:r>
              <a:rPr lang="en-US" sz="3200" dirty="0"/>
              <a:t>Create a Web page like the screenshot on the right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sz="3000" dirty="0"/>
              <a:t>: use 3 paragraphs, each holding 5 images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66" y="1176819"/>
            <a:ext cx="4711692" cy="4908470"/>
          </a:xfrm>
          <a:prstGeom prst="roundRect">
            <a:avLst>
              <a:gd name="adj" fmla="val 586"/>
            </a:avLst>
          </a:prstGeom>
        </p:spPr>
      </p:pic>
      <p:sp>
        <p:nvSpPr>
          <p:cNvPr id="6" name="TextBox 5"/>
          <p:cNvSpPr txBox="1"/>
          <p:nvPr/>
        </p:nvSpPr>
        <p:spPr>
          <a:xfrm>
            <a:off x="836612" y="62439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https://judge.softuni.bg/Contests/Practice/Index/391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03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1303521"/>
            <a:ext cx="11579384" cy="230974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Create an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sz="3200" dirty="0"/>
              <a:t>rdered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sz="3200" dirty="0"/>
              <a:t>ist</a:t>
            </a:r>
          </a:p>
          <a:p>
            <a:pPr>
              <a:defRPr/>
            </a:pPr>
            <a:r>
              <a:rPr lang="en-US" sz="3200" dirty="0"/>
              <a:t>Use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</a:p>
          <a:p>
            <a:pPr lvl="1">
              <a:defRPr/>
            </a:pPr>
            <a:r>
              <a:rPr lang="en-US" sz="3000" noProof="1"/>
              <a:t>Each holding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&lt;li&gt;&lt;/li&gt;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5520357" y="1160366"/>
            <a:ext cx="5527055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&gt;One&lt;/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&gt;Two&lt;/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Ordered Lists: </a:t>
            </a:r>
            <a:r>
              <a:rPr lang="en-US" noProof="1"/>
              <a:t>&lt;ol&gt;</a:t>
            </a:r>
            <a:r>
              <a:rPr lang="en-US" dirty="0"/>
              <a:t> Tag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2548058" y="4267200"/>
            <a:ext cx="2988139" cy="578309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3816504" y="4284909"/>
            <a:ext cx="2296120" cy="8559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 flipH="1">
            <a:off x="5438473" y="4279147"/>
            <a:ext cx="1117681" cy="96978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>
            <a:off x="6960966" y="4279147"/>
            <a:ext cx="282674" cy="939816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7" name="Line 17"/>
          <p:cNvSpPr>
            <a:spLocks noChangeShapeType="1"/>
          </p:cNvSpPr>
          <p:nvPr/>
        </p:nvSpPr>
        <p:spPr bwMode="auto">
          <a:xfrm>
            <a:off x="7980922" y="4279145"/>
            <a:ext cx="1029715" cy="680269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762" y="4559249"/>
            <a:ext cx="1323975" cy="1152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765" y="5293453"/>
            <a:ext cx="1343025" cy="1085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545" y="5293259"/>
            <a:ext cx="1255867" cy="11081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343" y="5293259"/>
            <a:ext cx="1431039" cy="1092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1313" y="5296477"/>
            <a:ext cx="1333500" cy="1104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862" y="1443254"/>
            <a:ext cx="2015100" cy="1754152"/>
          </a:xfrm>
          <a:prstGeom prst="roundRect">
            <a:avLst>
              <a:gd name="adj" fmla="val 2249"/>
            </a:avLst>
          </a:prstGeom>
        </p:spPr>
      </p:pic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04721" y="3657600"/>
            <a:ext cx="11579384" cy="638938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defRPr/>
            </a:pPr>
            <a:r>
              <a:rPr lang="en-US" sz="3200" dirty="0"/>
              <a:t>Attribute values for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200" dirty="0"/>
              <a:t> are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dirty="0"/>
              <a:t>, or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98086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09" grpId="0" animBg="1"/>
      <p:bldP spid="921611" grpId="0" animBg="1"/>
      <p:bldP spid="921613" grpId="0" animBg="1"/>
      <p:bldP spid="921615" grpId="0" animBg="1"/>
      <p:bldP spid="9216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Unordered Lists: </a:t>
            </a:r>
            <a:r>
              <a:rPr lang="en-US" noProof="1"/>
              <a:t>&lt;</a:t>
            </a:r>
            <a:r>
              <a:rPr lang="en-US" dirty="0"/>
              <a:t>u</a:t>
            </a:r>
            <a:r>
              <a:rPr lang="en-US" noProof="1"/>
              <a:t>l&gt;</a:t>
            </a:r>
            <a:r>
              <a:rPr lang="en-US" dirty="0"/>
              <a:t> Tag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1066800"/>
            <a:ext cx="11579384" cy="56749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Create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-US" dirty="0"/>
              <a:t>nordered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dirty="0"/>
              <a:t>ist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/>
              <a:t>: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1903412" y="4558759"/>
            <a:ext cx="4267198" cy="58277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3" name="Line 5"/>
          <p:cNvSpPr>
            <a:spLocks noChangeShapeType="1"/>
          </p:cNvSpPr>
          <p:nvPr/>
        </p:nvSpPr>
        <p:spPr bwMode="auto">
          <a:xfrm flipH="1">
            <a:off x="7466011" y="4558760"/>
            <a:ext cx="1331853" cy="58277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 flipH="1">
            <a:off x="4799012" y="4558761"/>
            <a:ext cx="2667000" cy="582769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1979613" y="1760117"/>
            <a:ext cx="8229598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disc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 flipH="1">
            <a:off x="9980612" y="4558759"/>
            <a:ext cx="639278" cy="58277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456" y="5280453"/>
            <a:ext cx="2114550" cy="11906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12" y="5267352"/>
            <a:ext cx="2061284" cy="1208662"/>
          </a:xfrm>
          <a:prstGeom prst="roundRect">
            <a:avLst>
              <a:gd name="adj" fmla="val 1545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912" y="5280453"/>
            <a:ext cx="2216858" cy="1196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3546" y="5280452"/>
            <a:ext cx="2128999" cy="11906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786" y="1935901"/>
            <a:ext cx="3047626" cy="1787016"/>
          </a:xfrm>
          <a:prstGeom prst="roundRect">
            <a:avLst>
              <a:gd name="adj" fmla="val 1545"/>
            </a:avLst>
          </a:prstGeom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304721" y="3974901"/>
            <a:ext cx="11579384" cy="614450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/>
              <a:t>Attribute values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/>
              <a:t> are</a:t>
            </a:r>
            <a:r>
              <a:rPr lang="bg-BG" dirty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disc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circle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square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251263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652" grpId="0" animBg="1"/>
      <p:bldP spid="923653" grpId="0" animBg="1"/>
      <p:bldP spid="923654" grpId="0" animBg="1"/>
      <p:bldP spid="17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5000"/>
              </a:lnSpc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?</a:t>
            </a:r>
          </a:p>
          <a:p>
            <a:pPr marL="719138" lvl="1" indent="-341313">
              <a:lnSpc>
                <a:spcPct val="115000"/>
              </a:lnSpc>
            </a:pPr>
            <a:r>
              <a:rPr lang="en-US" dirty="0"/>
              <a:t>HTML Developer Environments</a:t>
            </a:r>
            <a:endParaRPr lang="bg-BG" dirty="0"/>
          </a:p>
          <a:p>
            <a:pPr marL="514350" indent="-514350">
              <a:lnSpc>
                <a:spcPct val="115000"/>
              </a:lnSpc>
              <a:buFont typeface="+mj-lt"/>
              <a:buAutoNum type="arabicPeriod"/>
            </a:pPr>
            <a:r>
              <a:rPr lang="en-US" dirty="0"/>
              <a:t>HTML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Terminology</a:t>
            </a:r>
          </a:p>
          <a:p>
            <a:pPr marL="719138" lvl="1" indent="-341313">
              <a:lnSpc>
                <a:spcPct val="115000"/>
              </a:lnSpc>
            </a:pPr>
            <a:r>
              <a:rPr lang="en-US" dirty="0"/>
              <a:t>Tags, Attributes, Elements</a:t>
            </a:r>
            <a:endParaRPr lang="bg-BG" dirty="0"/>
          </a:p>
          <a:p>
            <a:pPr marL="514350" indent="-514350">
              <a:lnSpc>
                <a:spcPct val="115000"/>
              </a:lnSpc>
              <a:buFont typeface="+mj-lt"/>
              <a:buAutoNum type="arabicPeriod"/>
            </a:pPr>
            <a:r>
              <a:rPr lang="en-US" dirty="0"/>
              <a:t>HTML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Basic Tags</a:t>
            </a:r>
            <a:r>
              <a:rPr lang="en-US" dirty="0"/>
              <a:t>: Paragraphs,</a:t>
            </a:r>
            <a:br>
              <a:rPr lang="en-US" dirty="0"/>
            </a:br>
            <a:r>
              <a:rPr lang="en-US" dirty="0"/>
              <a:t>Headings, Hyperlinks, Images, Lists</a:t>
            </a:r>
          </a:p>
          <a:p>
            <a:pPr marL="514350" indent="-514350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/>
              <a:t> Overview: Selectors and Rules</a:t>
            </a:r>
          </a:p>
          <a:p>
            <a:pPr marL="719138" lvl="1" indent="-341313">
              <a:lnSpc>
                <a:spcPct val="115000"/>
              </a:lnSpc>
            </a:pPr>
            <a:r>
              <a:rPr lang="en-US" dirty="0"/>
              <a:t>External, Inline and Embedded CSS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627" y="2389773"/>
            <a:ext cx="2776622" cy="3580254"/>
          </a:xfrm>
          <a:prstGeom prst="rect">
            <a:avLst/>
          </a:prstGeom>
        </p:spPr>
      </p:pic>
      <p:pic>
        <p:nvPicPr>
          <p:cNvPr id="1026" name="Picture 2" descr="Резултат с изображение за htm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4589">
            <a:off x="10100700" y="1415488"/>
            <a:ext cx="1692397" cy="169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css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5672">
            <a:off x="7071390" y="1777093"/>
            <a:ext cx="1817929" cy="181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Свързано изображение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21" y="4800600"/>
            <a:ext cx="1039091" cy="103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Definition Lists: &lt;dl&gt; Tag</a:t>
            </a:r>
            <a:endParaRPr lang="bg-BG" dirty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Create definition lists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/>
              <a:t>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terms</a:t>
            </a:r>
            <a:r>
              <a:rPr lang="en-US" dirty="0"/>
              <a:t>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/>
              <a:t>) with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definitions</a:t>
            </a:r>
            <a:r>
              <a:rPr lang="en-US" dirty="0"/>
              <a:t>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/>
              <a:t>)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591628" y="3032677"/>
            <a:ext cx="6264784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&gt;HTML&lt;/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 markup language …&lt;/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&gt;CSS&lt;/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&gt;Language used to …&lt;/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879" y="3055446"/>
            <a:ext cx="3971925" cy="2895092"/>
          </a:xfrm>
          <a:prstGeom prst="roundRect">
            <a:avLst>
              <a:gd name="adj" fmla="val 3227"/>
            </a:avLst>
          </a:prstGeom>
        </p:spPr>
      </p:pic>
    </p:spTree>
    <p:extLst>
      <p:ext uri="{BB962C8B-B14F-4D97-AF65-F5344CB8AC3E}">
        <p14:creationId xmlns:p14="http://schemas.microsoft.com/office/powerpoint/2010/main" val="6782919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189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the following HTML page: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Wiki Page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627812" y="1524000"/>
            <a:ext cx="49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(page continues here …)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57" y="2100147"/>
            <a:ext cx="5880856" cy="42552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758" y="2100147"/>
            <a:ext cx="4983862" cy="425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8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wiki-page.html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The Brown Bear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</a:p>
          <a:p>
            <a:pPr>
              <a:lnSpc>
                <a:spcPct val="100000"/>
              </a:lnSpc>
            </a:pPr>
            <a:r>
              <a:rPr lang="en-US" dirty="0"/>
              <a:t>Hyperlink: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https://en.wikipedia.org/wiki/Brown_bear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dirty="0"/>
              <a:t>List: use </a:t>
            </a:r>
            <a:r>
              <a:rPr lang="en-US" dirty="0">
                <a:solidFill>
                  <a:srgbClr val="F3CD60"/>
                </a:solidFill>
              </a:rPr>
              <a:t>ordered list </a:t>
            </a:r>
            <a:r>
              <a:rPr lang="en-US" dirty="0"/>
              <a:t>and </a:t>
            </a:r>
            <a:r>
              <a:rPr lang="en-US" dirty="0">
                <a:solidFill>
                  <a:srgbClr val="F3CD60"/>
                </a:solidFill>
              </a:rPr>
              <a:t>unordered list</a:t>
            </a:r>
            <a:endParaRPr lang="en-US" b="1" dirty="0">
              <a:solidFill>
                <a:srgbClr val="F3CD6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Text: use </a:t>
            </a:r>
            <a:r>
              <a:rPr lang="en-US" dirty="0">
                <a:solidFill>
                  <a:srgbClr val="F3CD60"/>
                </a:solidFill>
              </a:rPr>
              <a:t>paragraph</a:t>
            </a:r>
            <a:endParaRPr lang="en-US" b="1" dirty="0">
              <a:solidFill>
                <a:srgbClr val="F3CD60"/>
              </a:solidFill>
              <a:latin typeface="Consolas" panose="020B0609020204030204" pitchFamily="49" charset="0"/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Image: use the file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bear.jpg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Hints: Wiki Page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366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28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21877" y="4800600"/>
            <a:ext cx="8345070" cy="820600"/>
          </a:xfrm>
        </p:spPr>
        <p:txBody>
          <a:bodyPr/>
          <a:lstStyle/>
          <a:p>
            <a:r>
              <a:rPr lang="en-US" dirty="0"/>
              <a:t>Cascading Style Sheets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221" y="1219200"/>
            <a:ext cx="8390382" cy="3227798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1921877" y="5697400"/>
            <a:ext cx="8345070" cy="719034"/>
          </a:xfrm>
        </p:spPr>
        <p:txBody>
          <a:bodyPr/>
          <a:lstStyle/>
          <a:p>
            <a:r>
              <a:rPr lang="en-US" dirty="0"/>
              <a:t>What is CSS?</a:t>
            </a:r>
          </a:p>
        </p:txBody>
      </p:sp>
    </p:spTree>
    <p:extLst>
      <p:ext uri="{BB962C8B-B14F-4D97-AF65-F5344CB8AC3E}">
        <p14:creationId xmlns:p14="http://schemas.microsoft.com/office/powerpoint/2010/main" val="4128107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4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defines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styling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Specifies fonts, colors, margins, sizes, positioning, floating, …</a:t>
            </a:r>
          </a:p>
          <a:p>
            <a:pPr lvl="1"/>
            <a:r>
              <a:rPr lang="en-US" dirty="0"/>
              <a:t>CSS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rules</a:t>
            </a:r>
            <a:r>
              <a:rPr lang="en-US" dirty="0"/>
              <a:t> format: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selector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prop1:val1;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prop2:val2;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rule example: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4418012" y="3854368"/>
            <a:ext cx="5181600" cy="21878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h1 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  font-size: 42px;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  color: yellow;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}</a:t>
            </a: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2093100" y="4069005"/>
            <a:ext cx="1723119" cy="579195"/>
          </a:xfrm>
          <a:prstGeom prst="wedgeRoundRectCallout">
            <a:avLst>
              <a:gd name="adj1" fmla="val 86876"/>
              <a:gd name="adj2" fmla="val -251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Selector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092824" y="3429000"/>
            <a:ext cx="3354388" cy="614809"/>
          </a:xfrm>
          <a:prstGeom prst="wedgeRoundRectCallout">
            <a:avLst>
              <a:gd name="adj1" fmla="val -64429"/>
              <a:gd name="adj2" fmla="val 592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300000"/>
              </a:lnSpc>
            </a:pPr>
            <a:r>
              <a:rPr lang="en-US" sz="2800" dirty="0">
                <a:solidFill>
                  <a:srgbClr val="FFFFFF"/>
                </a:solidFill>
              </a:rPr>
              <a:t>Opening curly brace</a:t>
            </a:r>
          </a:p>
          <a:p>
            <a:pPr algn="ctr"/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60412" y="5387705"/>
            <a:ext cx="3094719" cy="632095"/>
          </a:xfrm>
          <a:prstGeom prst="wedgeRoundRectCallout">
            <a:avLst>
              <a:gd name="adj1" fmla="val 69408"/>
              <a:gd name="adj2" fmla="val 16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300000"/>
              </a:lnSpc>
            </a:pPr>
            <a:r>
              <a:rPr lang="en-US" sz="2800" dirty="0">
                <a:solidFill>
                  <a:srgbClr val="FFFFFF"/>
                </a:solidFill>
              </a:rPr>
              <a:t>Closing curly brace</a:t>
            </a:r>
          </a:p>
          <a:p>
            <a:pPr algn="ctr"/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75212" y="4923815"/>
            <a:ext cx="3962400" cy="59176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9527208" y="4533260"/>
            <a:ext cx="2235814" cy="667796"/>
          </a:xfrm>
          <a:prstGeom prst="wedgeRoundRectCallout">
            <a:avLst>
              <a:gd name="adj1" fmla="val -72193"/>
              <a:gd name="adj2" fmla="val 433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Declaration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5579530" y="5827066"/>
            <a:ext cx="1733751" cy="593190"/>
          </a:xfrm>
          <a:prstGeom prst="wedgeRoundRectCallout">
            <a:avLst>
              <a:gd name="adj1" fmla="val -46189"/>
              <a:gd name="adj2" fmla="val -1123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Property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7847012" y="5827066"/>
            <a:ext cx="1218869" cy="593190"/>
          </a:xfrm>
          <a:prstGeom prst="wedgeRoundRectCallout">
            <a:avLst>
              <a:gd name="adj1" fmla="val -63965"/>
              <a:gd name="adj2" fmla="val -1166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Value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42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0" grpId="0" animBg="1"/>
      <p:bldP spid="5" grpId="0" animBg="1"/>
      <p:bldP spid="12" grpId="0" animBg="1"/>
      <p:bldP spid="17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59411" y="1711974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59411" y="3803727"/>
            <a:ext cx="12544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880262" y="3971055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912102" y="4345196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563182" y="4752894"/>
            <a:ext cx="117859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5677" y="5133558"/>
            <a:ext cx="1556335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277187" y="3219204"/>
            <a:ext cx="171850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7638" y="68201"/>
            <a:ext cx="9577597" cy="1110780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Combining HTML and CSS Files (External Style)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8662" y="1665896"/>
            <a:ext cx="67056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 href="styles.css"&gt;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class="modern"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 is a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special beer&lt;/span&gt; for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 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8662" y="1132691"/>
            <a:ext cx="6705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using-css.html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.modern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5438512" y="1751786"/>
            <a:ext cx="2057400" cy="1447800"/>
          </a:xfrm>
          <a:prstGeom prst="bentArrow">
            <a:avLst>
              <a:gd name="adj1" fmla="val 15171"/>
              <a:gd name="adj2" fmla="val 19639"/>
              <a:gd name="adj3" fmla="val 35704"/>
              <a:gd name="adj4" fmla="val 673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586" y="4659775"/>
            <a:ext cx="2748111" cy="1628776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29247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18" grpId="0" animBg="1"/>
      <p:bldP spid="19" grpId="0" animBg="1"/>
      <p:bldP spid="20" grpId="0" animBg="1"/>
      <p:bldP spid="21" grpId="0" animBg="1"/>
      <p:bldP spid="17" grpId="0" animBg="1"/>
      <p:bldP spid="8" grpId="0" animBg="1"/>
      <p:bldP spid="12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the following page</a:t>
            </a:r>
            <a:br>
              <a:rPr lang="en-US" dirty="0"/>
            </a:br>
            <a:r>
              <a:rPr lang="en-US" dirty="0"/>
              <a:t>(HTML + CSS files)</a:t>
            </a:r>
          </a:p>
          <a:p>
            <a:pPr>
              <a:spcBef>
                <a:spcPts val="1200"/>
              </a:spcBef>
            </a:pPr>
            <a:r>
              <a:rPr lang="en-US" dirty="0"/>
              <a:t>Hints:</a:t>
            </a:r>
          </a:p>
          <a:p>
            <a:pPr lvl="1"/>
            <a:r>
              <a:rPr lang="en-US" dirty="0"/>
              <a:t>Container: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  <a:p>
            <a:pPr lvl="2"/>
            <a:r>
              <a:rPr lang="en-US" dirty="0">
                <a:cs typeface="Consolas" panose="020B0609020204030204" pitchFamily="49" charset="0"/>
              </a:rPr>
              <a:t>Background color: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#f7f381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Heading: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</a:p>
          <a:p>
            <a:pPr lvl="1"/>
            <a:r>
              <a:rPr lang="en-US" dirty="0"/>
              <a:t>Date: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+ center it</a:t>
            </a:r>
          </a:p>
          <a:p>
            <a:pPr lvl="1"/>
            <a:r>
              <a:rPr lang="en-US" dirty="0"/>
              <a:t>List: 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&lt;ol&gt;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To Do List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824" y="1447800"/>
            <a:ext cx="5315596" cy="482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7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To Do List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37555" y="1687202"/>
            <a:ext cx="9909858" cy="4713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&lt;!--</a:t>
            </a:r>
            <a:r>
              <a:rPr lang="en-US" sz="2600" b="1" i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link the CSS here 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class="my-list"&gt;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Today's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&lt;p&gt;TODO: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Put day-info here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&lt;ol&gt;TODO: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Put list-item here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37555" y="1153997"/>
            <a:ext cx="9909858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to-do-list.html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225" t="12624" r="8225" b="5323"/>
          <a:stretch/>
        </p:blipFill>
        <p:spPr>
          <a:xfrm>
            <a:off x="8150119" y="3124200"/>
            <a:ext cx="3416293" cy="3048000"/>
          </a:xfrm>
          <a:prstGeom prst="roundRect">
            <a:avLst>
              <a:gd name="adj" fmla="val 955"/>
            </a:avLst>
          </a:prstGeom>
        </p:spPr>
      </p:pic>
    </p:spTree>
    <p:extLst>
      <p:ext uri="{BB962C8B-B14F-4D97-AF65-F5344CB8AC3E}">
        <p14:creationId xmlns:p14="http://schemas.microsoft.com/office/powerpoint/2010/main" val="406368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To Do List (CSS)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19288" y="1873995"/>
            <a:ext cx="4022612" cy="38733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ol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12px;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p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19288" y="1313018"/>
            <a:ext cx="4022612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to-do-list.css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0757" y="6096000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https://judge.softuni.bg/Contests/Practice/Index/391</a:t>
            </a:r>
            <a:endParaRPr lang="en-GB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42146" y="1873995"/>
            <a:ext cx="6556354" cy="38733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 auto;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8px 24px;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#f7f381;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#f7f381;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box-shadow: 0 0 10px 2px #333333;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42146" y="1308474"/>
            <a:ext cx="6556354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to-do-list.css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90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</a:t>
            </a:r>
            <a:r>
              <a:rPr lang="en-US" dirty="0"/>
              <a:t> attribute in HTML 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CSS Style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1985" y="2870310"/>
            <a:ext cx="7771926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&lt;h1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style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color:blue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a blue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&lt;/h1&gt;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4858643"/>
            <a:ext cx="7725899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&lt;h2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style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color:red;font-size:1.2em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This is a red 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&lt;/h2&gt;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713724" y="2056624"/>
            <a:ext cx="3124200" cy="610376"/>
          </a:xfrm>
          <a:prstGeom prst="wedgeRoundRectCallout">
            <a:avLst>
              <a:gd name="adj1" fmla="val -44736"/>
              <a:gd name="adj2" fmla="val 984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Attribute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</a:t>
            </a:r>
            <a:r>
              <a:rPr lang="en-US" sz="2800" dirty="0">
                <a:solidFill>
                  <a:srgbClr val="FBEEDC"/>
                </a:solidFill>
              </a:rPr>
              <a:t>"</a:t>
            </a:r>
            <a:endParaRPr lang="bg-BG" sz="2800" dirty="0">
              <a:solidFill>
                <a:srgbClr val="FBEEDC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1802209" y="3834476"/>
            <a:ext cx="1701403" cy="623527"/>
          </a:xfrm>
          <a:prstGeom prst="wedgeRoundRectCallout">
            <a:avLst>
              <a:gd name="adj1" fmla="val 39951"/>
              <a:gd name="adj2" fmla="val -1218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Property</a:t>
            </a:r>
            <a:endParaRPr lang="bg-BG" sz="2800" dirty="0">
              <a:solidFill>
                <a:srgbClr val="FBEEDC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295809" y="3834475"/>
            <a:ext cx="1363607" cy="623527"/>
          </a:xfrm>
          <a:prstGeom prst="wedgeRoundRectCallout">
            <a:avLst>
              <a:gd name="adj1" fmla="val -45366"/>
              <a:gd name="adj2" fmla="val -118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Value</a:t>
            </a:r>
            <a:endParaRPr lang="bg-BG" sz="2800" dirty="0">
              <a:solidFill>
                <a:srgbClr val="FBEEDC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885972" y="5501098"/>
            <a:ext cx="2468880" cy="1038495"/>
          </a:xfrm>
          <a:prstGeom prst="wedgeRoundRectCallout">
            <a:avLst>
              <a:gd name="adj1" fmla="val -69300"/>
              <a:gd name="adj2" fmla="val -624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Multiple CSS declarations</a:t>
            </a:r>
            <a:endParaRPr lang="bg-BG" sz="2800" dirty="0">
              <a:solidFill>
                <a:srgbClr val="FBEEDC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715" y="1151118"/>
            <a:ext cx="3323716" cy="2361311"/>
          </a:xfrm>
          <a:prstGeom prst="roundRect">
            <a:avLst>
              <a:gd name="adj" fmla="val 2452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180" y="3725101"/>
            <a:ext cx="3338786" cy="2783702"/>
          </a:xfrm>
          <a:prstGeom prst="roundRect">
            <a:avLst>
              <a:gd name="adj" fmla="val 2946"/>
            </a:avLst>
          </a:prstGeom>
        </p:spPr>
      </p:pic>
    </p:spTree>
    <p:extLst>
      <p:ext uri="{BB962C8B-B14F-4D97-AF65-F5344CB8AC3E}">
        <p14:creationId xmlns:p14="http://schemas.microsoft.com/office/powerpoint/2010/main" val="332961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#html-softuni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Put a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dirty="0"/>
              <a:t> element in the HTML </a:t>
            </a:r>
            <a:r>
              <a:rPr lang="en-US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dirty="0"/>
              <a:t>section</a:t>
            </a:r>
          </a:p>
          <a:p>
            <a:pPr marL="0" indent="0">
              <a:buNone/>
            </a:pPr>
            <a:endParaRPr lang="en-GB" b="1" dirty="0">
              <a:solidFill>
                <a:srgbClr val="F3BE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799012" y="1878726"/>
            <a:ext cx="6707190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&lt;body&gt;</a:t>
            </a:r>
            <a:endParaRPr lang="en-GB" altLang="en-US" sz="28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GB" altLang="en-US" sz="2800" dirty="0"/>
              <a:t>  &lt;p </a:t>
            </a: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GB" altLang="en-US" sz="2800" dirty="0"/>
              <a:t>="</a:t>
            </a: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</a:rPr>
              <a:t>red</a:t>
            </a:r>
            <a:r>
              <a:rPr lang="en-GB" altLang="en-US" sz="2800" dirty="0"/>
              <a:t>"&gt;This is red&lt;/p&gt;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&lt;/body&gt;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CSS Styles in the HTML Page</a:t>
            </a:r>
            <a:endParaRPr lang="en-GB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888251"/>
            <a:ext cx="3581400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&lt;!DOCTYPE html&gt;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&lt;html&gt;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&lt;head&gt;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rgbClr val="FBEEC9">
                    <a:lumMod val="75000"/>
                  </a:srgbClr>
                </a:solidFill>
              </a:rPr>
              <a:t>  &lt;style&gt;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rgbClr val="FBEEC9">
                    <a:lumMod val="75000"/>
                  </a:srgbClr>
                </a:solidFill>
              </a:rPr>
              <a:t>    </a:t>
            </a:r>
            <a:r>
              <a:rPr lang="en-US" altLang="en-US" sz="2800" dirty="0"/>
              <a:t>.</a:t>
            </a: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red</a:t>
            </a:r>
            <a:r>
              <a:rPr lang="en-US" altLang="en-US" sz="2800" dirty="0"/>
              <a:t> 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      color:red;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    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rgbClr val="FBEEC9">
                    <a:lumMod val="75000"/>
                  </a:srgbClr>
                </a:solidFill>
              </a:rPr>
              <a:t>  &lt;/style&gt;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rgbClr val="FBEEC9">
                    <a:lumMod val="75000"/>
                  </a:srgbClr>
                </a:solidFill>
              </a:rPr>
              <a:t>&lt;/head&gt;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&lt;/html&gt;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993" y="3054084"/>
            <a:ext cx="4705608" cy="3361148"/>
          </a:xfrm>
          <a:prstGeom prst="roundRect">
            <a:avLst>
              <a:gd name="adj" fmla="val 1859"/>
            </a:avLst>
          </a:prstGeom>
        </p:spPr>
      </p:pic>
    </p:spTree>
    <p:extLst>
      <p:ext uri="{BB962C8B-B14F-4D97-AF65-F5344CB8AC3E}">
        <p14:creationId xmlns:p14="http://schemas.microsoft.com/office/powerpoint/2010/main" val="100083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1144"/>
            <a:ext cx="10363200" cy="820600"/>
          </a:xfrm>
        </p:spPr>
        <p:txBody>
          <a:bodyPr/>
          <a:lstStyle/>
          <a:p>
            <a:r>
              <a:rPr lang="en-US" dirty="0"/>
              <a:t>Inline and Block Elements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73112"/>
            <a:ext cx="10363200" cy="719034"/>
          </a:xfrm>
        </p:spPr>
        <p:txBody>
          <a:bodyPr/>
          <a:lstStyle/>
          <a:p>
            <a:r>
              <a:rPr lang="en-US" b="1" dirty="0">
                <a:latin typeface="Consolas" panose="020B0609020204030204" pitchFamily="49" charset="0"/>
              </a:rPr>
              <a:t>&lt;div&gt;</a:t>
            </a:r>
            <a:r>
              <a:rPr lang="en-US" dirty="0"/>
              <a:t> vs. </a:t>
            </a:r>
            <a:r>
              <a:rPr lang="en-US" b="1" dirty="0">
                <a:latin typeface="Consolas" panose="020B0609020204030204" pitchFamily="49" charset="0"/>
              </a:rPr>
              <a:t>&lt;span&gt;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34" y="1143000"/>
            <a:ext cx="2507488" cy="34233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413" y="1143000"/>
            <a:ext cx="2507488" cy="342334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728" y="1143000"/>
            <a:ext cx="2836484" cy="342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39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block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elements </a:t>
            </a:r>
            <a:r>
              <a:rPr lang="en-US" dirty="0"/>
              <a:t>(rectangles)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Fill the entire container width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Stack vertically one after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075401" y="1739458"/>
            <a:ext cx="3429211" cy="4606162"/>
            <a:chOff x="7694401" y="1097835"/>
            <a:chExt cx="3429211" cy="4606162"/>
          </a:xfrm>
        </p:grpSpPr>
        <p:sp>
          <p:nvSpPr>
            <p:cNvPr id="5" name="Rounded Rectangle 4"/>
            <p:cNvSpPr/>
            <p:nvPr/>
          </p:nvSpPr>
          <p:spPr>
            <a:xfrm>
              <a:off x="7694402" y="1760719"/>
              <a:ext cx="3429210" cy="3943278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94401" y="1097835"/>
              <a:ext cx="342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</a:rPr>
                <a:t>display: block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859614" y="2611819"/>
              <a:ext cx="3113186" cy="1337107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991509" y="275907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91509" y="3035928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91509" y="332004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91509" y="5038482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91509" y="532360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91509" y="1950130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91509" y="2234243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859614" y="4124817"/>
              <a:ext cx="3113186" cy="768115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91509" y="427207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91509" y="4548925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91509" y="360071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76677" y="3331970"/>
            <a:ext cx="6844515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style="border:1px solid red; text-align:center"&gt;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centered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style="border:1px solid blue"&gt;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style="border:1px solid red; text-align:right"&gt;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07" y="3235248"/>
            <a:ext cx="3148003" cy="138564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376727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/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Its shape is not always rectangular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be split across multiple lines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5401" y="1739458"/>
            <a:ext cx="3429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80138" y="3435593"/>
            <a:ext cx="7065580" cy="29100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style="text-align:justify"&gt;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&lt;span style="color:white; background:blue; padding-right:3px; padding-left:3px;"&gt;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the Software University (SoftUni) in Sofia (Bulgaria)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good luck!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64" y="3260830"/>
            <a:ext cx="3154885" cy="12486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3" y="4678404"/>
            <a:ext cx="2881755" cy="8263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764" y="3255682"/>
            <a:ext cx="3154886" cy="124683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389007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88572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Elements can be also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inline-block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Rectangles arranged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like words in a sentence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  <a:r>
              <a:rPr lang="bg-BG" dirty="0"/>
              <a:t>-</a:t>
            </a:r>
            <a:r>
              <a:rPr lang="en-US" dirty="0"/>
              <a:t>Block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6802" y="1739458"/>
            <a:ext cx="3886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inline-block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61494" y="3160818"/>
            <a:ext cx="6857249" cy="31870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style="text-align:justify;"&gt;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background:green"&gt;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background:red"&gt;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93529" y="3317286"/>
            <a:ext cx="1137052" cy="400800"/>
            <a:chOff x="8860388" y="4181361"/>
            <a:chExt cx="1137052" cy="400800"/>
          </a:xfrm>
        </p:grpSpPr>
        <p:sp>
          <p:nvSpPr>
            <p:cNvPr id="20" name="Rounded Rectangle 19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4862" y="4277985"/>
              <a:ext cx="922303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830312" y="3317286"/>
            <a:ext cx="1363868" cy="400800"/>
            <a:chOff x="8860388" y="4181361"/>
            <a:chExt cx="1137052" cy="400800"/>
          </a:xfrm>
        </p:grpSpPr>
        <p:sp>
          <p:nvSpPr>
            <p:cNvPr id="22" name="Rounded Rectangle 2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52155" y="4277985"/>
              <a:ext cx="95343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393528" y="3894958"/>
            <a:ext cx="1760503" cy="400800"/>
            <a:chOff x="8860388" y="4181361"/>
            <a:chExt cx="1137052" cy="400800"/>
          </a:xfrm>
        </p:grpSpPr>
        <p:sp>
          <p:nvSpPr>
            <p:cNvPr id="25" name="Rounded Rectangle 2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32052" y="4277985"/>
              <a:ext cx="99416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341001" y="3889878"/>
            <a:ext cx="845671" cy="400800"/>
            <a:chOff x="8860388" y="4181361"/>
            <a:chExt cx="1137052" cy="400800"/>
          </a:xfrm>
        </p:grpSpPr>
        <p:sp>
          <p:nvSpPr>
            <p:cNvPr id="29" name="Rounded Rectangle 2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004307" y="4485110"/>
            <a:ext cx="1182366" cy="400800"/>
            <a:chOff x="8860388" y="4181361"/>
            <a:chExt cx="1137052" cy="400800"/>
          </a:xfrm>
        </p:grpSpPr>
        <p:sp>
          <p:nvSpPr>
            <p:cNvPr id="32" name="Rounded Rectangle 3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351452" y="4485110"/>
            <a:ext cx="451695" cy="400800"/>
            <a:chOff x="8860388" y="4181361"/>
            <a:chExt cx="1137052" cy="400800"/>
          </a:xfrm>
        </p:grpSpPr>
        <p:sp>
          <p:nvSpPr>
            <p:cNvPr id="35" name="Rounded Rectangle 3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064350" y="4277985"/>
              <a:ext cx="705101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93529" y="4485110"/>
            <a:ext cx="758894" cy="400800"/>
            <a:chOff x="8860388" y="4181361"/>
            <a:chExt cx="1137052" cy="400800"/>
          </a:xfrm>
        </p:grpSpPr>
        <p:sp>
          <p:nvSpPr>
            <p:cNvPr id="39" name="Rounded Rectangle 3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72509" y="539599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5" name="Rectangle 44"/>
          <p:cNvSpPr/>
          <p:nvPr/>
        </p:nvSpPr>
        <p:spPr>
          <a:xfrm>
            <a:off x="8372509" y="511025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516" y="3304709"/>
            <a:ext cx="2840982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83868" y="5351600"/>
            <a:ext cx="9421091" cy="820600"/>
          </a:xfrm>
        </p:spPr>
        <p:txBody>
          <a:bodyPr/>
          <a:lstStyle/>
          <a:p>
            <a:r>
              <a:rPr lang="en-US" dirty="0"/>
              <a:t>More HTML Problems</a:t>
            </a:r>
          </a:p>
        </p:txBody>
      </p:sp>
      <p:pic>
        <p:nvPicPr>
          <p:cNvPr id="7" name="Picture 6" descr="C:\Users\vggeo_000\Desktop\meta_name_keyword_description-ucoz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220" y="1295400"/>
            <a:ext cx="5946385" cy="357135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Резултат с изображение за problem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1" y="1598806"/>
            <a:ext cx="3125593" cy="312559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275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HTML Lists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3" y="1151121"/>
            <a:ext cx="7502597" cy="5570355"/>
          </a:xfrm>
        </p:spPr>
        <p:txBody>
          <a:bodyPr/>
          <a:lstStyle/>
          <a:p>
            <a:r>
              <a:rPr lang="en-GB" dirty="0"/>
              <a:t>Create a HTML page, holding</a:t>
            </a:r>
            <a:br>
              <a:rPr lang="en-GB" dirty="0"/>
            </a:b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nested lists</a:t>
            </a:r>
            <a:r>
              <a:rPr lang="en-GB" dirty="0"/>
              <a:t>, like at the example</a:t>
            </a:r>
          </a:p>
          <a:p>
            <a:endParaRPr lang="en-GB" dirty="0"/>
          </a:p>
          <a:p>
            <a:r>
              <a:rPr lang="en-GB" dirty="0"/>
              <a:t>Hints:</a:t>
            </a:r>
          </a:p>
          <a:p>
            <a:pPr lvl="1"/>
            <a:r>
              <a:rPr lang="en-GB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&lt;ol&gt;</a:t>
            </a:r>
            <a:r>
              <a:rPr lang="en-US" b="1" dirty="0">
                <a:solidFill>
                  <a:srgbClr val="F3BE60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for</a:t>
            </a:r>
            <a:br>
              <a:rPr lang="en-GB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 Item 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 item 2</a:t>
            </a:r>
            <a:r>
              <a:rPr lang="en-US" dirty="0">
                <a:solidFill>
                  <a:srgbClr val="F3BE6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 Item 3</a:t>
            </a:r>
          </a:p>
          <a:p>
            <a:pPr lvl="1"/>
            <a:r>
              <a:rPr lang="en-GB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&lt;ol&gt;</a:t>
            </a:r>
            <a:r>
              <a:rPr lang="en-GB" dirty="0"/>
              <a:t>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GB" dirty="0"/>
              <a:t>,</a:t>
            </a:r>
            <a:r>
              <a:rPr lang="en-GB" dirty="0">
                <a:solidFill>
                  <a:srgbClr val="F3BE60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ul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b="1" dirty="0">
                <a:solidFill>
                  <a:srgbClr val="F3BE60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GB" dirty="0"/>
              <a:t> for the nested lists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592" y="1413648"/>
            <a:ext cx="3957019" cy="4682352"/>
          </a:xfrm>
          <a:prstGeom prst="roundRect">
            <a:avLst>
              <a:gd name="adj" fmla="val 530"/>
            </a:avLst>
          </a:prstGeom>
        </p:spPr>
      </p:pic>
    </p:spTree>
    <p:extLst>
      <p:ext uri="{BB962C8B-B14F-4D97-AF65-F5344CB8AC3E}">
        <p14:creationId xmlns:p14="http://schemas.microsoft.com/office/powerpoint/2010/main" val="86862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HTML Lists (1)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1894175"/>
            <a:ext cx="10820400" cy="416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&lt;ol type="I"&gt;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&lt;li&gt;List item 1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&lt;ol type="a"&gt;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&lt;li&gt;Nested item 1.1&lt;/li&gt;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&lt;li&gt;Nested item 1.2&lt;/li&gt;</a:t>
            </a:r>
            <a:endParaRPr lang="en-US" sz="2800" b="1" noProof="1">
              <a:solidFill>
                <a:srgbClr val="FBEEC9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i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&lt;!--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TODO: put List item 2 and List item 3 here</a:t>
            </a:r>
            <a:r>
              <a:rPr lang="en-US" sz="2800" b="1" i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--&gt;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295400"/>
            <a:ext cx="10820400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html-lists.html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2" y="2590800"/>
            <a:ext cx="4409943" cy="1530913"/>
          </a:xfrm>
          <a:prstGeom prst="roundRect">
            <a:avLst>
              <a:gd name="adj" fmla="val 1734"/>
            </a:avLst>
          </a:prstGeom>
        </p:spPr>
      </p:pic>
    </p:spTree>
    <p:extLst>
      <p:ext uri="{BB962C8B-B14F-4D97-AF65-F5344CB8AC3E}">
        <p14:creationId xmlns:p14="http://schemas.microsoft.com/office/powerpoint/2010/main" val="311601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Lists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3562" y="1585193"/>
            <a:ext cx="106680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&lt;li&gt;List item 2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&lt;li&gt;Nested item 2.1&lt;/li&gt;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&lt;li&gt;Nested item 2.2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&lt;ul type="circle"&gt;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&lt;li&gt;Nested item 2.2.1&lt;/li&gt;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&lt;li&gt;&lt;!--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</a:t>
            </a:r>
            <a:r>
              <a:rPr lang="en-US" sz="2600" b="1" i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put the next items here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&lt;li&gt;Nested item 2.3&lt;/li&gt;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83562" y="1038971"/>
            <a:ext cx="10668000" cy="54622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html-lists.html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812" y="1807991"/>
            <a:ext cx="3852770" cy="2078566"/>
          </a:xfrm>
          <a:prstGeom prst="roundRect">
            <a:avLst>
              <a:gd name="adj" fmla="val 1734"/>
            </a:avLst>
          </a:prstGeom>
        </p:spPr>
      </p:pic>
    </p:spTree>
    <p:extLst>
      <p:ext uri="{BB962C8B-B14F-4D97-AF65-F5344CB8AC3E}">
        <p14:creationId xmlns:p14="http://schemas.microsoft.com/office/powerpoint/2010/main" val="272134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Lists (3)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0756" y="2046608"/>
            <a:ext cx="11007312" cy="3463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 item 3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type="disc"&gt;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&lt;li&gt;Nested item 3.1&lt;/li&gt;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&lt;li&gt;&lt;!--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put the next items here 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90756" y="1384137"/>
            <a:ext cx="11007312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html-lists.html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756" y="6096000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https://judge.softuni.bg/Contests/Practice/Index/391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2" y="2289353"/>
            <a:ext cx="3515537" cy="1545101"/>
          </a:xfrm>
          <a:prstGeom prst="roundRect">
            <a:avLst>
              <a:gd name="adj" fmla="val 1873"/>
            </a:avLst>
          </a:prstGeom>
        </p:spPr>
      </p:pic>
    </p:spTree>
    <p:extLst>
      <p:ext uri="{BB962C8B-B14F-4D97-AF65-F5344CB8AC3E}">
        <p14:creationId xmlns:p14="http://schemas.microsoft.com/office/powerpoint/2010/main" val="191203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637" y="4962683"/>
            <a:ext cx="10815551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HTML (Hypertext Markup Language)</a:t>
            </a:r>
          </a:p>
        </p:txBody>
      </p:sp>
      <p:pic>
        <p:nvPicPr>
          <p:cNvPr id="4" name="Picture 3" descr="C:\Users\vggeo_000\Desktop\meta_name_keyword_description-ucoz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220" y="1066800"/>
            <a:ext cx="5946385" cy="357135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1151689" y="5766795"/>
            <a:ext cx="9832319" cy="688256"/>
          </a:xfrm>
        </p:spPr>
        <p:txBody>
          <a:bodyPr/>
          <a:lstStyle/>
          <a:p>
            <a:r>
              <a:rPr lang="en-US" dirty="0"/>
              <a:t>What is HTML?</a:t>
            </a:r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r>
              <a:rPr lang="en-US" sz="3200" dirty="0"/>
              <a:t>HTML describe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structured content </a:t>
            </a:r>
            <a:r>
              <a:rPr lang="en-US" sz="3200" dirty="0"/>
              <a:t>(text, images, tables, figures, etc.)</a:t>
            </a:r>
          </a:p>
          <a:p>
            <a:r>
              <a:rPr lang="en-US" sz="3000" dirty="0"/>
              <a:t>Commonly used HTML tags:</a:t>
            </a:r>
          </a:p>
          <a:p>
            <a:pPr marL="536575" lvl="1" indent="-273050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&lt;h2&gt;</a:t>
            </a:r>
            <a:r>
              <a:rPr lang="en-US" sz="2800" noProof="1"/>
              <a:t>,</a:t>
            </a:r>
            <a:br>
              <a:rPr lang="en-US" sz="2800" noProof="1"/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&lt;h3&gt;</a:t>
            </a:r>
            <a:r>
              <a:rPr lang="en-US" sz="2800" noProof="1"/>
              <a:t>, …,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&lt;ol&gt;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&lt;ul&gt;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&lt;li&gt;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href="…"&gt;</a:t>
            </a:r>
            <a:r>
              <a:rPr lang="en-US" sz="2800" noProof="1"/>
              <a:t>,</a:t>
            </a:r>
            <a:br>
              <a:rPr lang="en-US" sz="2800" noProof="1"/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&lt;img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src="…"&gt;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</a:p>
          <a:p>
            <a:pPr marL="231829" indent="-273050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sz="3000" noProof="1"/>
              <a:t> is block element</a:t>
            </a:r>
          </a:p>
          <a:p>
            <a:pPr marL="231829" indent="-273050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en-US" sz="3000" noProof="1"/>
              <a:t> is inline element</a:t>
            </a:r>
          </a:p>
          <a:p>
            <a:pPr marL="231829" indent="-273050"/>
            <a:r>
              <a:rPr lang="en-US" sz="3000" noProof="1"/>
              <a:t>CSS styles may be: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е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xternal</a:t>
            </a:r>
            <a:r>
              <a:rPr lang="en-US" sz="30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sz="30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embedded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756" y="2133600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012" y="5894272"/>
            <a:ext cx="7543800" cy="5065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p {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and CSS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504802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7412" y="3962400"/>
            <a:ext cx="4082172" cy="1428256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4" action="ppaction://hlinkfile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2" tooltip="Software University Foundation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46149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language describes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content </a:t>
            </a:r>
            <a:r>
              <a:rPr lang="en-US" dirty="0"/>
              <a:t>(Web pages)</a:t>
            </a:r>
          </a:p>
          <a:p>
            <a:pPr lvl="1"/>
            <a:r>
              <a:rPr lang="en-US" dirty="0"/>
              <a:t>Text with formatting, images, lists, hyperlinks, tables, forms, etc.</a:t>
            </a:r>
          </a:p>
          <a:p>
            <a:pPr lvl="1"/>
            <a:r>
              <a:rPr lang="en-US" dirty="0"/>
              <a:t>Uses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tags</a:t>
            </a:r>
            <a:r>
              <a:rPr lang="en-US" dirty="0"/>
              <a:t> to define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</a:t>
            </a:r>
            <a:r>
              <a:rPr lang="bg-BG" dirty="0"/>
              <a:t> </a:t>
            </a:r>
            <a:r>
              <a:rPr lang="en-US" dirty="0"/>
              <a:t>in the Web page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lnSpc>
                <a:spcPct val="100000"/>
              </a:lnSpc>
              <a:buNone/>
            </a:pP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HTML?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2208212" y="3582040"/>
            <a:ext cx="7620000" cy="13653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2351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&lt;p&gt;</a:t>
            </a:r>
          </a:p>
          <a:p>
            <a:pPr indent="-252351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>
                <a:solidFill>
                  <a:schemeClr val="accent1"/>
                </a:solidFill>
              </a:rPr>
              <a:t>&lt;b&gt;</a:t>
            </a:r>
            <a:r>
              <a:rPr lang="en-US" sz="2800" b="0" dirty="0">
                <a:solidFill>
                  <a:srgbClr val="FBEEDC"/>
                </a:solidFill>
              </a:rPr>
              <a:t>Document</a:t>
            </a:r>
            <a:r>
              <a:rPr lang="en-US" sz="2800" dirty="0">
                <a:solidFill>
                  <a:schemeClr val="accent1"/>
                </a:solidFill>
              </a:rPr>
              <a:t>&lt;/b&gt; </a:t>
            </a:r>
            <a:r>
              <a:rPr lang="en-US" sz="2800" b="0" dirty="0">
                <a:solidFill>
                  <a:srgbClr val="FBEEDC"/>
                </a:solidFill>
              </a:rPr>
              <a:t>content goes here…</a:t>
            </a:r>
          </a:p>
          <a:p>
            <a:pPr indent="-252351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&lt;/p&gt;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3579812" y="3163112"/>
            <a:ext cx="2209800" cy="609600"/>
          </a:xfrm>
          <a:prstGeom prst="wedgeRoundRectCallout">
            <a:avLst>
              <a:gd name="adj1" fmla="val -72415"/>
              <a:gd name="adj2" fmla="val 519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Opening tag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3579812" y="4869581"/>
            <a:ext cx="2209800" cy="592903"/>
          </a:xfrm>
          <a:prstGeom prst="wedgeRoundRectCallout">
            <a:avLst>
              <a:gd name="adj1" fmla="val -66436"/>
              <a:gd name="adj2" fmla="val -622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Closing tag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65412" y="4005526"/>
            <a:ext cx="6781800" cy="5328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443" y="5717507"/>
            <a:ext cx="6096528" cy="841321"/>
          </a:xfrm>
          <a:prstGeom prst="roundRect">
            <a:avLst>
              <a:gd name="adj" fmla="val 5105"/>
            </a:avLst>
          </a:prstGeom>
        </p:spPr>
      </p:pic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9828212" y="3330549"/>
            <a:ext cx="1677988" cy="652753"/>
          </a:xfrm>
          <a:prstGeom prst="wedgeRoundRectCallout">
            <a:avLst>
              <a:gd name="adj1" fmla="val -82024"/>
              <a:gd name="adj2" fmla="val 684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95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9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/>
          <p:cNvSpPr txBox="1">
            <a:spLocks/>
          </p:cNvSpPr>
          <p:nvPr/>
        </p:nvSpPr>
        <p:spPr>
          <a:xfrm>
            <a:off x="565406" y="1126673"/>
            <a:ext cx="11001006" cy="52741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DOCTYPE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meta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charset=</a:t>
            </a:r>
            <a:r>
              <a:rPr lang="en-US" altLang="en-US" sz="2600" dirty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"UTF-8"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&gt;HTML Example&lt;/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&gt;Hello HTML!&lt;/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&gt;HTML describes formatted text using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&gt;tags</a:t>
            </a:r>
            <a:b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&gt;. Visit the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href="https://softuni.bg/trainings/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courses"&gt;SoftUni HTML course to learn</a:t>
            </a: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more.&lt;/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Page –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56" y="1414801"/>
            <a:ext cx="4535435" cy="2582679"/>
          </a:xfrm>
          <a:prstGeom prst="roundRect">
            <a:avLst>
              <a:gd name="adj" fmla="val 2039"/>
            </a:avLst>
          </a:prstGeom>
        </p:spPr>
      </p:pic>
    </p:spTree>
    <p:extLst>
      <p:ext uri="{BB962C8B-B14F-4D97-AF65-F5344CB8AC3E}">
        <p14:creationId xmlns:p14="http://schemas.microsoft.com/office/powerpoint/2010/main" val="177073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Create your first HTML page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welcome.html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Welcome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Modify the code from the previous slide,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&lt;strong&gt;</a:t>
            </a:r>
            <a:r>
              <a:rPr lang="en-US" dirty="0"/>
              <a:t> tag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Submit the page in the judge: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welcome.html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ZIP file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Welcome to 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12" y="1447800"/>
            <a:ext cx="5063413" cy="2819400"/>
          </a:xfrm>
          <a:prstGeom prst="roundRect">
            <a:avLst>
              <a:gd name="adj" fmla="val 1296"/>
            </a:avLst>
          </a:prstGeom>
        </p:spPr>
      </p:pic>
      <p:sp>
        <p:nvSpPr>
          <p:cNvPr id="7" name="TextBox 6"/>
          <p:cNvSpPr txBox="1"/>
          <p:nvPr/>
        </p:nvSpPr>
        <p:spPr>
          <a:xfrm>
            <a:off x="836612" y="622447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https://judge.softuni.bg/Contests/Practice/Index/391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WebStorm</a:t>
            </a:r>
          </a:p>
          <a:p>
            <a:pPr lvl="1"/>
            <a:r>
              <a:rPr lang="en-US" dirty="0"/>
              <a:t>Powerful IDE for HTML, CSS and JavaScript, paid product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Studio</a:t>
            </a:r>
          </a:p>
          <a:p>
            <a:pPr lvl="1"/>
            <a:r>
              <a:rPr lang="en-US" dirty="0"/>
              <a:t>Many languages and technologies, Windows &amp; Mac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Studio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Brackets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NetBeans</a:t>
            </a:r>
          </a:p>
          <a:p>
            <a:pPr lvl="1"/>
            <a:r>
              <a:rPr lang="en-US" dirty="0"/>
              <a:t>Good free tools for HTML5, cross-platform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Sublime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Notepad++</a:t>
            </a:r>
          </a:p>
          <a:p>
            <a:pPr lvl="1"/>
            <a:r>
              <a:rPr lang="en-US" dirty="0"/>
              <a:t>For hackers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Developer Environments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558" y="1263281"/>
            <a:ext cx="1146840" cy="1121228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746" y="2743200"/>
            <a:ext cx="1522466" cy="930184"/>
          </a:xfrm>
          <a:prstGeom prst="roundRect">
            <a:avLst>
              <a:gd name="adj" fmla="val 228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6119" y="5386033"/>
            <a:ext cx="1371719" cy="987638"/>
          </a:xfrm>
          <a:prstGeom prst="rect">
            <a:avLst/>
          </a:prstGeom>
        </p:spPr>
      </p:pic>
      <p:pic>
        <p:nvPicPr>
          <p:cNvPr id="1028" name="Picture 4" descr="https://cdn.tutsplus.com/net/uploads/2013/11/deeper-in-brackets-retina-preview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541" y="4130584"/>
            <a:ext cx="944876" cy="944876"/>
          </a:xfrm>
          <a:prstGeom prst="roundRect">
            <a:avLst>
              <a:gd name="adj" fmla="val 228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25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Tools: [F12] in the Browser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102" y="1118344"/>
            <a:ext cx="8131910" cy="538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19485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3734</TotalTime>
  <Words>2531</Words>
  <Application>Microsoft Office PowerPoint</Application>
  <PresentationFormat>Custom</PresentationFormat>
  <Paragraphs>455</Paragraphs>
  <Slides>43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Wingdings 2</vt:lpstr>
      <vt:lpstr>SoftUni 16x9</vt:lpstr>
      <vt:lpstr>HTML and CSS Overview</vt:lpstr>
      <vt:lpstr>Table of Contents</vt:lpstr>
      <vt:lpstr>Have a Question?</vt:lpstr>
      <vt:lpstr>HTML (Hypertext Markup Language)</vt:lpstr>
      <vt:lpstr>What is HTML?</vt:lpstr>
      <vt:lpstr>HTML Page – Example</vt:lpstr>
      <vt:lpstr>Problem: Welcome to HTML</vt:lpstr>
      <vt:lpstr>HTML – Developer Environments</vt:lpstr>
      <vt:lpstr>Developer Tools: [F12] in the Browser</vt:lpstr>
      <vt:lpstr>Zen Coding (Emmet) for Fast HTML Coding</vt:lpstr>
      <vt:lpstr>HTML Terminology</vt:lpstr>
      <vt:lpstr>HTML Tags, Attributes and Elements</vt:lpstr>
      <vt:lpstr>HTML Common Elements</vt:lpstr>
      <vt:lpstr>Headings and Paragraphs</vt:lpstr>
      <vt:lpstr>Hyperlinks</vt:lpstr>
      <vt:lpstr>Images</vt:lpstr>
      <vt:lpstr>Problem: Fruits</vt:lpstr>
      <vt:lpstr>Ordered Lists: &lt;ol&gt; Tag</vt:lpstr>
      <vt:lpstr>Unordered Lists: &lt;ul&gt; Tag</vt:lpstr>
      <vt:lpstr>Definition Lists: &lt;dl&gt; Tag</vt:lpstr>
      <vt:lpstr>Problem: Wiki Page</vt:lpstr>
      <vt:lpstr>Hints: Wiki Page</vt:lpstr>
      <vt:lpstr>Cascading Style Sheets</vt:lpstr>
      <vt:lpstr>What is CSS?</vt:lpstr>
      <vt:lpstr>Combining HTML and CSS Files (External Style)</vt:lpstr>
      <vt:lpstr>Problem: To Do List</vt:lpstr>
      <vt:lpstr>Solution: To Do List (HTML)</vt:lpstr>
      <vt:lpstr>Solution: To Do List (CSS)</vt:lpstr>
      <vt:lpstr>Inline CSS Style</vt:lpstr>
      <vt:lpstr>Embedded CSS Styles in the HTML Page</vt:lpstr>
      <vt:lpstr>Inline and Block Elements</vt:lpstr>
      <vt:lpstr>Block Elements</vt:lpstr>
      <vt:lpstr>Inline Elements</vt:lpstr>
      <vt:lpstr>Inline-Block Elements</vt:lpstr>
      <vt:lpstr>More HTML Problems</vt:lpstr>
      <vt:lpstr>Problem: HTML Lists</vt:lpstr>
      <vt:lpstr>Solution: HTML Lists (1)</vt:lpstr>
      <vt:lpstr>Solution: HTML Lists (2)</vt:lpstr>
      <vt:lpstr>Solution: HTML Lists (3)</vt:lpstr>
      <vt:lpstr>Summary</vt:lpstr>
      <vt:lpstr>HTML and CSS Overview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and CSS Overview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Svetlin Nakov</cp:lastModifiedBy>
  <cp:revision>378</cp:revision>
  <dcterms:created xsi:type="dcterms:W3CDTF">2014-01-02T17:00:34Z</dcterms:created>
  <dcterms:modified xsi:type="dcterms:W3CDTF">2017-01-25T15:57:50Z</dcterms:modified>
  <cp:category>html,css,web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